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FFCC"/>
    <a:srgbClr val="00FFFF"/>
    <a:srgbClr val="CCFF33"/>
    <a:srgbClr val="99FF33"/>
    <a:srgbClr val="008000"/>
    <a:srgbClr val="33CC33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1097280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09480" y="4424400"/>
            <a:ext cx="1097280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23160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0948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38" name="Рисунок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23480" y="4424400"/>
            <a:ext cx="3170160" cy="2529360"/>
          </a:xfrm>
          <a:prstGeom prst="rect">
            <a:avLst/>
          </a:prstGeom>
          <a:ln>
            <a:noFill/>
          </a:ln>
        </p:spPr>
      </p:pic>
      <p:pic>
        <p:nvPicPr>
          <p:cNvPr id="39" name="Рисунок 3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01360" y="4424400"/>
            <a:ext cx="3170160" cy="2529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54560"/>
            <a:ext cx="10972800" cy="53038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1097280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2873520" y="261000"/>
            <a:ext cx="6444360" cy="66970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0948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54560"/>
            <a:ext cx="10972800" cy="53038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60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4424400"/>
            <a:ext cx="109720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1097280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4424400"/>
            <a:ext cx="1097280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23160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78" name="Рисунок 7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23480" y="4424400"/>
            <a:ext cx="3170160" cy="2529360"/>
          </a:xfrm>
          <a:prstGeom prst="rect">
            <a:avLst/>
          </a:prstGeom>
          <a:ln>
            <a:noFill/>
          </a:ln>
        </p:spPr>
      </p:pic>
      <p:pic>
        <p:nvPicPr>
          <p:cNvPr id="79" name="Рисунок 7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01360" y="4424400"/>
            <a:ext cx="3170160" cy="2529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1097280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2873520" y="261000"/>
            <a:ext cx="6444360" cy="66970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0948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231600" y="442440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2873520" y="130680"/>
            <a:ext cx="6444360" cy="1131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231600" y="1654560"/>
            <a:ext cx="53542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9480" y="4424400"/>
            <a:ext cx="10972080" cy="25293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94B6D2"/>
          </a:solidFill>
          <a:ln w="12600">
            <a:noFill/>
          </a:ln>
        </p:spPr>
      </p:sp>
      <p:sp>
        <p:nvSpPr>
          <p:cNvPr id="7" name="PlaceHolder 2"/>
          <p:cNvSpPr>
            <a:spLocks noGrp="1"/>
          </p:cNvSpPr>
          <p:nvPr>
            <p:ph type="title"/>
          </p:nvPr>
        </p:nvSpPr>
        <p:spPr>
          <a:xfrm>
            <a:off x="603360" y="770400"/>
            <a:ext cx="10782000" cy="335232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80000"/>
              </a:lnSpc>
            </a:pPr>
            <a:r>
              <a:rPr lang="ru-RU" sz="8800">
                <a:solidFill>
                  <a:srgbClr val="FFFFFF"/>
                </a:solidFill>
                <a:latin typeface="Calibri Light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85800" y="6412320"/>
            <a:ext cx="4114440" cy="22824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950">
                <a:solidFill>
                  <a:srgbClr val="FFFFFF"/>
                </a:solidFill>
                <a:latin typeface="Calibri Light"/>
              </a:rPr>
              <a:t>27.3.14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685800" y="6554520"/>
            <a:ext cx="5028840" cy="22824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763840" y="5876280"/>
            <a:ext cx="2925720" cy="139680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</a:pPr>
            <a:fld id="{AF90C10B-4F06-4B49-9C37-6A81A7115536}" type="slidenum">
              <a:rPr lang="ru-RU" sz="10300">
                <a:solidFill>
                  <a:srgbClr val="FFFFFF"/>
                </a:solidFill>
                <a:latin typeface="Calibri Light"/>
              </a:rPr>
              <a:pPr>
                <a:lnSpc>
                  <a:spcPct val="100000"/>
                </a:lnSpc>
              </a:pPr>
              <a:t>‹#›</a:t>
            </a:fld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192120" cy="6858000"/>
          </a:xfrm>
          <a:prstGeom prst="rect">
            <a:avLst/>
          </a:prstGeom>
          <a:ln>
            <a:noFill/>
          </a:ln>
        </p:spPr>
      </p:pic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Click to edit the title text format</a:t>
            </a:r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09480" y="1654560"/>
            <a:ext cx="1097280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Sixth Outline Level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Seventh Outline Level</a:t>
            </a:r>
            <a:endParaRPr/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609480" y="6247440"/>
            <a:ext cx="2840400" cy="4730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 sz="1400">
                <a:solidFill>
                  <a:srgbClr val="FFFFFF"/>
                </a:solidFill>
              </a:rPr>
              <a:t>&lt;дата/время&gt;</a:t>
            </a:r>
            <a:endParaRPr/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169520" y="6247440"/>
            <a:ext cx="3864600" cy="473040"/>
          </a:xfrm>
          <a:prstGeom prst="rect">
            <a:avLst/>
          </a:prstGeom>
        </p:spPr>
        <p:txBody>
          <a:bodyPr wrap="none" lIns="0" tIns="0" rIns="0" bIns="0"/>
          <a:lstStyle/>
          <a:p>
            <a:pPr algn="ctr"/>
            <a:r>
              <a:rPr lang="ru-RU" sz="1400">
                <a:solidFill>
                  <a:srgbClr val="FFFFFF"/>
                </a:solidFill>
              </a:rPr>
              <a:t>&lt;нижний колонтитул&gt;</a:t>
            </a:r>
            <a:endParaRPr/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741520" y="6247440"/>
            <a:ext cx="2840400" cy="473040"/>
          </a:xfrm>
          <a:prstGeom prst="rect">
            <a:avLst/>
          </a:prstGeom>
        </p:spPr>
        <p:txBody>
          <a:bodyPr wrap="none" lIns="0" tIns="0" rIns="0" bIns="0"/>
          <a:lstStyle/>
          <a:p>
            <a:pPr algn="r"/>
            <a:fld id="{0E0B92A7-3BF1-48CB-A3F1-3CDD7960B447}" type="slidenum">
              <a:rPr lang="ru-RU" sz="1400">
                <a:solidFill>
                  <a:srgbClr val="FFFFFF"/>
                </a:solidFill>
              </a:rPr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877680" y="1142984"/>
            <a:ext cx="10447920" cy="350046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60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Буквы Е-И </a:t>
            </a:r>
            <a:endParaRPr lang="ru-RU" sz="6000" dirty="0" smtClean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 algn="ctr"/>
            <a:r>
              <a:rPr lang="ru-RU" sz="6000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 </a:t>
            </a:r>
            <a:r>
              <a:rPr lang="ru-RU" sz="60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корнях с чередованием</a:t>
            </a:r>
            <a:endParaRPr sz="6000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7096132" y="4786322"/>
            <a:ext cx="4144680" cy="1189116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 algn="r">
              <a:lnSpc>
                <a:spcPts val="176"/>
              </a:lnSpc>
            </a:pPr>
            <a:endParaRPr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881818" y="4622551"/>
            <a:ext cx="492922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Разработала: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Безверхняя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Наталия Владимировна,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МБОУ СОШ № 21 г. Новороссийска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595274" y="432000"/>
            <a:ext cx="11144328" cy="11127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нужно уметь делать, </a:t>
            </a:r>
            <a:endParaRPr lang="ru-RU" sz="3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правильно написать И-Е в корнях с чередованием?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609480" y="1654560"/>
            <a:ext cx="10972800" cy="420333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>
              <a:lnSpc>
                <a:spcPts val="176"/>
              </a:lnSpc>
            </a:pPr>
            <a:endParaRPr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09852" y="2506853"/>
            <a:ext cx="72866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Выделять морфему.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Выделять суффикс.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2"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Определять стоящую рядом букву.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5400" b="1" dirty="0">
                <a:solidFill>
                  <a:srgbClr val="66CC00"/>
                </a:solidFill>
                <a:latin typeface="Times New Roman" pitchFamily="18" charset="0"/>
                <a:cs typeface="Times New Roman" pitchFamily="18" charset="0"/>
              </a:rPr>
              <a:t>Сегодня на уроке...</a:t>
            </a:r>
            <a:endParaRPr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Shape 2"/>
          <p:cNvSpPr txBox="1"/>
          <p:nvPr/>
        </p:nvSpPr>
        <p:spPr>
          <a:xfrm>
            <a:off x="1368000" y="1944000"/>
            <a:ext cx="7896960" cy="417600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400" b="1" i="1" dirty="0">
                <a:solidFill>
                  <a:srgbClr val="66CC00"/>
                </a:solidFill>
                <a:latin typeface="Times New Roman"/>
                <a:ea typeface="Times New Roman"/>
              </a:rPr>
              <a:t>Я понял, что…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400" b="1" i="1" dirty="0">
                <a:solidFill>
                  <a:srgbClr val="66CC00"/>
                </a:solidFill>
                <a:latin typeface="Times New Roman"/>
                <a:ea typeface="Times New Roman"/>
              </a:rPr>
              <a:t>Было интересно…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400" b="1" i="1" dirty="0">
                <a:solidFill>
                  <a:srgbClr val="66CC00"/>
                </a:solidFill>
                <a:latin typeface="Times New Roman"/>
                <a:ea typeface="Times New Roman"/>
              </a:rPr>
              <a:t>Особенно понравилось…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400" b="1" i="1" dirty="0">
                <a:solidFill>
                  <a:srgbClr val="66CC00"/>
                </a:solidFill>
                <a:latin typeface="Times New Roman"/>
                <a:ea typeface="Times New Roman"/>
              </a:rPr>
              <a:t>Вызвало затруднение…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400" b="1" i="1" dirty="0">
                <a:solidFill>
                  <a:srgbClr val="66CC00"/>
                </a:solidFill>
                <a:latin typeface="Times New Roman"/>
                <a:ea typeface="Times New Roman"/>
              </a:rPr>
              <a:t>Нужно выучить…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5400" dirty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sz="5400" dirty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609480" y="1654560"/>
            <a:ext cx="10972800" cy="5303520"/>
          </a:xfrm>
          <a:prstGeom prst="rect">
            <a:avLst/>
          </a:prstGeom>
        </p:spPr>
        <p:txBody>
          <a:bodyPr wrap="none" lIns="0" tIns="0" rIns="0" bIns="0"/>
          <a:lstStyle/>
          <a:p>
            <a:pPr algn="just">
              <a:lnSpc>
                <a:spcPts val="176"/>
              </a:lnSpc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38216" y="1857364"/>
            <a:ext cx="935837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dirty="0" smtClean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 Выучить </a:t>
            </a:r>
            <a:r>
              <a:rPr lang="ru-RU" sz="4400" dirty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правило о написании Е-И в корнях с </a:t>
            </a:r>
            <a:r>
              <a:rPr lang="ru-RU" sz="4400" dirty="0" smtClean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чередованием.</a:t>
            </a:r>
          </a:p>
          <a:p>
            <a:endParaRPr lang="ru-RU" sz="4400" dirty="0" smtClean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4400" dirty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Выполнить </a:t>
            </a:r>
            <a:r>
              <a:rPr lang="ru-RU" sz="4400" dirty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№ 648 либо № 649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6600" b="1" i="1" dirty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sz="6600" b="1" dirty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" name="Picture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2200" y="1872000"/>
            <a:ext cx="3133800" cy="4109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738150" y="816480"/>
            <a:ext cx="10787138" cy="4583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3200" i="1" dirty="0">
                <a:solidFill>
                  <a:srgbClr val="EEEEEE"/>
                </a:solidFill>
                <a:latin typeface="Times New Roman"/>
              </a:rPr>
              <a:t>-Здравствуйте, ребята!
Я рада видеть ваш хороший настрой на наш сегодняшний урок. 
Добрых вам открытий!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277164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Чередование звуков и букв</a:t>
            </a:r>
            <a:endParaRPr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261720" y="1944000"/>
            <a:ext cx="4562280" cy="216936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 </a:t>
            </a:r>
            <a:endParaRPr/>
          </a:p>
        </p:txBody>
      </p:sp>
      <p:sp>
        <p:nvSpPr>
          <p:cNvPr id="85" name="TextShape 3"/>
          <p:cNvSpPr txBox="1"/>
          <p:nvPr/>
        </p:nvSpPr>
        <p:spPr>
          <a:xfrm>
            <a:off x="4968000" y="3024000"/>
            <a:ext cx="2736000" cy="151200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 </a:t>
            </a:r>
            <a:endParaRPr/>
          </a:p>
        </p:txBody>
      </p:sp>
      <p:sp>
        <p:nvSpPr>
          <p:cNvPr id="86" name="Line 4"/>
          <p:cNvSpPr/>
          <p:nvPr/>
        </p:nvSpPr>
        <p:spPr>
          <a:xfrm flipH="1">
            <a:off x="2808000" y="1131840"/>
            <a:ext cx="1224000" cy="66816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87" name="Line 5"/>
          <p:cNvSpPr/>
          <p:nvPr/>
        </p:nvSpPr>
        <p:spPr>
          <a:xfrm>
            <a:off x="7992000" y="1224000"/>
            <a:ext cx="720000" cy="57600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88" name="Line 6"/>
          <p:cNvSpPr/>
          <p:nvPr/>
        </p:nvSpPr>
        <p:spPr>
          <a:xfrm flipH="1">
            <a:off x="3600000" y="1224000"/>
            <a:ext cx="2232000" cy="309600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89" name="Line 7"/>
          <p:cNvSpPr/>
          <p:nvPr/>
        </p:nvSpPr>
        <p:spPr>
          <a:xfrm>
            <a:off x="6840000" y="1296000"/>
            <a:ext cx="720000" cy="312840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90" name="CustomShape 8"/>
          <p:cNvSpPr/>
          <p:nvPr/>
        </p:nvSpPr>
        <p:spPr>
          <a:xfrm>
            <a:off x="261720" y="1944000"/>
            <a:ext cx="3960000" cy="1800000"/>
          </a:xfrm>
          <a:prstGeom prst="ellipse">
            <a:avLst/>
          </a:prstGeom>
          <a:solidFill>
            <a:srgbClr val="33FF99"/>
          </a:solidFill>
          <a:ln>
            <a:solidFill>
              <a:srgbClr val="CCFFFF"/>
            </a:solidFill>
          </a:ln>
        </p:spPr>
      </p:sp>
      <p:sp>
        <p:nvSpPr>
          <p:cNvPr id="91" name="TextShape 9"/>
          <p:cNvSpPr txBox="1"/>
          <p:nvPr/>
        </p:nvSpPr>
        <p:spPr>
          <a:xfrm>
            <a:off x="576000" y="2357430"/>
            <a:ext cx="3233984" cy="1098570"/>
          </a:xfrm>
          <a:prstGeom prst="rect">
            <a:avLst/>
          </a:prstGeom>
        </p:spPr>
        <p:txBody>
          <a:bodyPr wrap="none" lIns="0" tIns="0" rIns="0" bIns="0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Буквы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з-с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конце приставок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CustomShape 10"/>
          <p:cNvSpPr/>
          <p:nvPr/>
        </p:nvSpPr>
        <p:spPr>
          <a:xfrm>
            <a:off x="216000" y="4176000"/>
            <a:ext cx="3816000" cy="1800000"/>
          </a:xfrm>
          <a:prstGeom prst="ellipse">
            <a:avLst/>
          </a:prstGeom>
          <a:solidFill>
            <a:srgbClr val="FFD320"/>
          </a:solidFill>
          <a:ln>
            <a:solidFill>
              <a:srgbClr val="3465AF"/>
            </a:solidFill>
          </a:ln>
        </p:spPr>
      </p:sp>
      <p:sp>
        <p:nvSpPr>
          <p:cNvPr id="93" name="TextShape 11"/>
          <p:cNvSpPr txBox="1"/>
          <p:nvPr/>
        </p:nvSpPr>
        <p:spPr>
          <a:xfrm>
            <a:off x="609480" y="4608000"/>
            <a:ext cx="3057628" cy="1008000"/>
          </a:xfrm>
          <a:prstGeom prst="rect">
            <a:avLst/>
          </a:prstGeom>
        </p:spPr>
        <p:txBody>
          <a:bodyPr wrap="none" lIns="0" tIns="0" rIns="0" bIns="0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Беглые гласные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о-е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корне и суффиксе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CustomShape 12"/>
          <p:cNvSpPr/>
          <p:nvPr/>
        </p:nvSpPr>
        <p:spPr>
          <a:xfrm>
            <a:off x="6048000" y="4464000"/>
            <a:ext cx="3960000" cy="1800000"/>
          </a:xfrm>
          <a:prstGeom prst="ellipse">
            <a:avLst/>
          </a:prstGeom>
          <a:solidFill>
            <a:srgbClr val="729FCF"/>
          </a:solidFill>
          <a:ln>
            <a:solidFill>
              <a:srgbClr val="3465AF"/>
            </a:solidFill>
          </a:ln>
        </p:spPr>
      </p:sp>
      <p:sp>
        <p:nvSpPr>
          <p:cNvPr id="95" name="CustomShape 13"/>
          <p:cNvSpPr/>
          <p:nvPr/>
        </p:nvSpPr>
        <p:spPr>
          <a:xfrm>
            <a:off x="7920000" y="2016000"/>
            <a:ext cx="4032000" cy="2160000"/>
          </a:xfrm>
          <a:prstGeom prst="ellipse">
            <a:avLst/>
          </a:prstGeom>
          <a:solidFill>
            <a:srgbClr val="660066"/>
          </a:solidFill>
          <a:ln>
            <a:solidFill>
              <a:srgbClr val="3465AF"/>
            </a:solidFill>
          </a:ln>
        </p:spPr>
      </p:sp>
      <p:sp>
        <p:nvSpPr>
          <p:cNvPr id="96" name="TextShape 14"/>
          <p:cNvSpPr txBox="1"/>
          <p:nvPr/>
        </p:nvSpPr>
        <p:spPr>
          <a:xfrm>
            <a:off x="6667504" y="4786322"/>
            <a:ext cx="2928958" cy="1357322"/>
          </a:xfrm>
          <a:prstGeom prst="rect">
            <a:avLst/>
          </a:prstGeom>
        </p:spPr>
        <p:txBody>
          <a:bodyPr wrap="none" lIns="0" tIns="0" rIns="0" bIns="0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Чередование согласных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корнях слов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друг-друзья-дружба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Shape 15"/>
          <p:cNvSpPr txBox="1"/>
          <p:nvPr/>
        </p:nvSpPr>
        <p:spPr>
          <a:xfrm>
            <a:off x="8382016" y="2428868"/>
            <a:ext cx="3353984" cy="1643074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Чередование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о-а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корнях: 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ломать – отламывать;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корни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лаг-лож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раст-ращ-рос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3200" dirty="0"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ОБРАТИТЕ </a:t>
            </a:r>
            <a:r>
              <a:rPr lang="ru-RU" sz="3200" dirty="0" smtClean="0"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endParaRPr sz="3200" dirty="0"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1452530" y="1643050"/>
            <a:ext cx="3143272" cy="3416074"/>
          </a:xfrm>
          <a:prstGeom prst="rect">
            <a:avLst/>
          </a:prstGeom>
          <a:solidFill>
            <a:srgbClr val="33CC33"/>
          </a:solidFill>
        </p:spPr>
        <p:txBody>
          <a:bodyPr wrap="none" lIns="0" tIns="0" rIns="0" bIns="0"/>
          <a:lstStyle/>
          <a:p>
            <a:pPr>
              <a:buSzPct val="25000"/>
            </a:pPr>
            <a:r>
              <a:rPr lang="ru-RU" dirty="0"/>
              <a:t>ВЫБ</a:t>
            </a:r>
            <a:r>
              <a:rPr lang="ru-RU" dirty="0">
                <a:solidFill>
                  <a:srgbClr val="CC0000"/>
                </a:solidFill>
              </a:rPr>
              <a:t>И</a:t>
            </a:r>
            <a:r>
              <a:rPr lang="ru-RU" dirty="0"/>
              <a:t>Р</a:t>
            </a:r>
            <a:r>
              <a:rPr lang="ru-RU" dirty="0">
                <a:solidFill>
                  <a:srgbClr val="000000"/>
                </a:solidFill>
              </a:rPr>
              <a:t>А</a:t>
            </a:r>
            <a:r>
              <a:rPr lang="ru-RU" dirty="0"/>
              <a:t>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СТ</a:t>
            </a:r>
            <a:r>
              <a:rPr lang="ru-RU" dirty="0">
                <a:solidFill>
                  <a:srgbClr val="CC0000"/>
                </a:solidFill>
              </a:rPr>
              <a:t>И</a:t>
            </a:r>
            <a:r>
              <a:rPr lang="ru-RU" dirty="0"/>
              <a:t>Р</a:t>
            </a:r>
            <a:r>
              <a:rPr lang="ru-RU" dirty="0">
                <a:solidFill>
                  <a:srgbClr val="000000"/>
                </a:solidFill>
              </a:rPr>
              <a:t>А</a:t>
            </a:r>
            <a:r>
              <a:rPr lang="ru-RU" dirty="0"/>
              <a:t>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РАССТ</a:t>
            </a:r>
            <a:r>
              <a:rPr lang="ru-RU" dirty="0">
                <a:solidFill>
                  <a:srgbClr val="CC0000"/>
                </a:solidFill>
              </a:rPr>
              <a:t>И</a:t>
            </a:r>
            <a:r>
              <a:rPr lang="ru-RU" dirty="0"/>
              <a:t>Л</a:t>
            </a:r>
            <a:r>
              <a:rPr lang="ru-RU" dirty="0">
                <a:solidFill>
                  <a:srgbClr val="000000"/>
                </a:solidFill>
              </a:rPr>
              <a:t>А</a:t>
            </a:r>
            <a:r>
              <a:rPr lang="ru-RU" dirty="0"/>
              <a:t>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ЗАМ</a:t>
            </a:r>
            <a:r>
              <a:rPr lang="ru-RU" dirty="0">
                <a:solidFill>
                  <a:srgbClr val="CC0000"/>
                </a:solidFill>
              </a:rPr>
              <a:t>И</a:t>
            </a:r>
            <a:r>
              <a:rPr lang="ru-RU" dirty="0"/>
              <a:t>Р</a:t>
            </a:r>
            <a:r>
              <a:rPr lang="ru-RU" dirty="0">
                <a:solidFill>
                  <a:srgbClr val="000000"/>
                </a:solidFill>
              </a:rPr>
              <a:t>А</a:t>
            </a:r>
            <a:r>
              <a:rPr lang="ru-RU" dirty="0"/>
              <a:t>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ОТД</a:t>
            </a:r>
            <a:r>
              <a:rPr lang="ru-RU" dirty="0">
                <a:solidFill>
                  <a:srgbClr val="CC0000"/>
                </a:solidFill>
              </a:rPr>
              <a:t>И</a:t>
            </a:r>
            <a:r>
              <a:rPr lang="ru-RU" dirty="0"/>
              <a:t>Р</a:t>
            </a:r>
            <a:r>
              <a:rPr lang="ru-RU" dirty="0">
                <a:solidFill>
                  <a:srgbClr val="000000"/>
                </a:solidFill>
              </a:rPr>
              <a:t>А</a:t>
            </a:r>
            <a:r>
              <a:rPr lang="ru-RU" dirty="0"/>
              <a:t>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ЗАП</a:t>
            </a:r>
            <a:r>
              <a:rPr lang="ru-RU" dirty="0">
                <a:solidFill>
                  <a:srgbClr val="CC0000"/>
                </a:solidFill>
              </a:rPr>
              <a:t>И</a:t>
            </a:r>
            <a:r>
              <a:rPr lang="ru-RU" dirty="0"/>
              <a:t>Р</a:t>
            </a:r>
            <a:r>
              <a:rPr lang="ru-RU" dirty="0">
                <a:solidFill>
                  <a:srgbClr val="000000"/>
                </a:solidFill>
              </a:rPr>
              <a:t>А</a:t>
            </a:r>
            <a:r>
              <a:rPr lang="ru-RU" dirty="0"/>
              <a:t>ТЬ</a:t>
            </a:r>
            <a:endParaRPr dirty="0"/>
          </a:p>
        </p:txBody>
      </p:sp>
      <p:sp>
        <p:nvSpPr>
          <p:cNvPr id="100" name="TextShape 3"/>
          <p:cNvSpPr txBox="1"/>
          <p:nvPr/>
        </p:nvSpPr>
        <p:spPr>
          <a:xfrm>
            <a:off x="7881950" y="1643050"/>
            <a:ext cx="3357586" cy="3488952"/>
          </a:xfrm>
          <a:prstGeom prst="rect">
            <a:avLst/>
          </a:prstGeom>
          <a:solidFill>
            <a:srgbClr val="33CC33"/>
          </a:solidFill>
        </p:spPr>
        <p:txBody>
          <a:bodyPr wrap="none" lIns="0" tIns="0" rIns="0" bIns="0"/>
          <a:lstStyle/>
          <a:p>
            <a:pPr>
              <a:buSzPct val="25000"/>
            </a:pPr>
            <a:r>
              <a:rPr lang="ru-RU" dirty="0"/>
              <a:t>ВЫБ</a:t>
            </a:r>
            <a:r>
              <a:rPr lang="ru-RU" dirty="0">
                <a:solidFill>
                  <a:srgbClr val="801900"/>
                </a:solidFill>
              </a:rPr>
              <a:t>Е</a:t>
            </a:r>
            <a:r>
              <a:rPr lang="ru-RU" dirty="0"/>
              <a:t>РУ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СТ</a:t>
            </a:r>
            <a:r>
              <a:rPr lang="ru-RU" dirty="0">
                <a:solidFill>
                  <a:srgbClr val="661900"/>
                </a:solidFill>
              </a:rPr>
              <a:t>Е</a:t>
            </a:r>
            <a:r>
              <a:rPr lang="ru-RU" dirty="0"/>
              <a:t>РЕТЬ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РАССТ</a:t>
            </a:r>
            <a:r>
              <a:rPr lang="ru-RU" dirty="0">
                <a:solidFill>
                  <a:srgbClr val="661900"/>
                </a:solidFill>
              </a:rPr>
              <a:t>Е</a:t>
            </a:r>
            <a:r>
              <a:rPr lang="ru-RU" dirty="0"/>
              <a:t>ЛЮ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ЗАМ</a:t>
            </a:r>
            <a:r>
              <a:rPr lang="ru-RU" dirty="0">
                <a:solidFill>
                  <a:srgbClr val="661900"/>
                </a:solidFill>
              </a:rPr>
              <a:t>Е</a:t>
            </a:r>
            <a:r>
              <a:rPr lang="ru-RU" dirty="0"/>
              <a:t>РЕТЬ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ОТД</a:t>
            </a:r>
            <a:r>
              <a:rPr lang="ru-RU" dirty="0">
                <a:solidFill>
                  <a:srgbClr val="661900"/>
                </a:solidFill>
              </a:rPr>
              <a:t>Е</a:t>
            </a:r>
            <a:r>
              <a:rPr lang="ru-RU" dirty="0"/>
              <a:t>РЕТЬ</a:t>
            </a:r>
            <a:endParaRPr dirty="0"/>
          </a:p>
          <a:p>
            <a:pPr>
              <a:buSzPct val="25000"/>
              <a:buFont typeface="StarSymbol"/>
              <a:buChar char=""/>
            </a:pPr>
            <a:endParaRPr dirty="0"/>
          </a:p>
          <a:p>
            <a:pPr>
              <a:buSzPct val="25000"/>
            </a:pPr>
            <a:r>
              <a:rPr lang="ru-RU" dirty="0"/>
              <a:t>ЗАП</a:t>
            </a:r>
            <a:r>
              <a:rPr lang="ru-RU" dirty="0">
                <a:solidFill>
                  <a:srgbClr val="661900"/>
                </a:solidFill>
              </a:rPr>
              <a:t>Е</a:t>
            </a:r>
            <a:r>
              <a:rPr lang="ru-RU" dirty="0"/>
              <a:t>РЕТЬ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08000" y="1296000"/>
            <a:ext cx="10377360" cy="3024000"/>
          </a:xfrm>
          <a:prstGeom prst="rect">
            <a:avLst/>
          </a:prstGeom>
        </p:spPr>
        <p:txBody>
          <a:bodyPr anchor="b"/>
          <a:lstStyle/>
          <a:p>
            <a:pPr algn="ctr"/>
            <a:r>
              <a:rPr lang="ru-RU" sz="8800" dirty="0">
                <a:solidFill>
                  <a:srgbClr val="CCFF33"/>
                </a:solidFill>
                <a:latin typeface="Times New Roman"/>
              </a:rPr>
              <a:t>Буквы Е-И в корнях с чередованием</a:t>
            </a:r>
            <a:endParaRPr dirty="0">
              <a:solidFill>
                <a:srgbClr val="CC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4800" dirty="0"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Цели урока</a:t>
            </a:r>
            <a:endParaRPr sz="4800" dirty="0">
              <a:solidFill>
                <a:srgbClr val="99FF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609480" y="2143116"/>
            <a:ext cx="10415742" cy="1285884"/>
          </a:xfrm>
          <a:prstGeom prst="rect">
            <a:avLst/>
          </a:prstGeom>
          <a:solidFill>
            <a:srgbClr val="99FF33"/>
          </a:solidFill>
        </p:spPr>
        <p:txBody>
          <a:bodyPr wrap="none" lIns="0" tIns="0" rIns="0" bIns="0"/>
          <a:lstStyle/>
          <a:p>
            <a:pPr>
              <a:buSzPct val="25000"/>
            </a:pP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ЗНАТЬ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25000"/>
            </a:pP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УСЛОВИЯ ВЫБОРА БУКВ </a:t>
            </a:r>
            <a:r>
              <a:rPr lang="ru-RU" sz="2400" dirty="0" smtClean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Е-И  В </a:t>
            </a: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КОРНЯХ С ЧЕРЕДОВАНИЕМ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Shape 3"/>
          <p:cNvSpPr txBox="1"/>
          <p:nvPr/>
        </p:nvSpPr>
        <p:spPr>
          <a:xfrm>
            <a:off x="595274" y="3786190"/>
            <a:ext cx="10429948" cy="1428760"/>
          </a:xfrm>
          <a:prstGeom prst="rect">
            <a:avLst/>
          </a:prstGeom>
          <a:solidFill>
            <a:srgbClr val="99FF33"/>
          </a:solidFill>
        </p:spPr>
        <p:txBody>
          <a:bodyPr wrap="none" lIns="0" tIns="0" rIns="0" bIns="0"/>
          <a:lstStyle/>
          <a:p>
            <a:pPr>
              <a:buSzPct val="25000"/>
            </a:pP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УМЕТЬ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25000"/>
            </a:pP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ВЛАДЕТЬ СПОСОБОМ </a:t>
            </a:r>
            <a:r>
              <a:rPr lang="ru-RU" sz="2400" dirty="0" smtClean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ДЕЙСТВИЯ ПРИ </a:t>
            </a: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ВЫБОРЕ БУКВ </a:t>
            </a:r>
            <a:r>
              <a:rPr lang="ru-RU" sz="2400" dirty="0" smtClean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Е-И В </a:t>
            </a: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КОРНЯХ </a:t>
            </a:r>
            <a:endParaRPr lang="ru-RU" sz="2400" dirty="0" smtClean="0">
              <a:solidFill>
                <a:srgbClr val="4619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SzPct val="25000"/>
            </a:pPr>
            <a:r>
              <a:rPr lang="ru-RU" sz="2400" dirty="0" smtClean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solidFill>
                  <a:srgbClr val="461900"/>
                </a:solidFill>
                <a:latin typeface="Times New Roman" pitchFamily="18" charset="0"/>
                <a:cs typeface="Times New Roman" pitchFamily="18" charset="0"/>
              </a:rPr>
              <a:t>ЧЕРЕДОВАНИЕМ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2873520" y="261000"/>
            <a:ext cx="644436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Физкультминутка</a:t>
            </a:r>
            <a:endParaRPr/>
          </a:p>
        </p:txBody>
      </p:sp>
      <p:pic>
        <p:nvPicPr>
          <p:cNvPr id="106" name="Содержимое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44000" y="1368000"/>
            <a:ext cx="8280000" cy="3744000"/>
          </a:xfrm>
          <a:prstGeom prst="rect">
            <a:avLst/>
          </a:prstGeom>
          <a:ln>
            <a:noFill/>
          </a:ln>
        </p:spPr>
      </p:pic>
      <p:sp>
        <p:nvSpPr>
          <p:cNvPr id="107" name="CustomShape 2"/>
          <p:cNvSpPr/>
          <p:nvPr/>
        </p:nvSpPr>
        <p:spPr>
          <a:xfrm>
            <a:off x="1512000" y="4104000"/>
            <a:ext cx="2160720" cy="2017800"/>
          </a:xfrm>
          <a:prstGeom prst="ellipse">
            <a:avLst/>
          </a:prstGeom>
          <a:solidFill>
            <a:schemeClr val="tx2">
              <a:lumMod val="50000"/>
            </a:schemeClr>
          </a:solidFill>
          <a:ln w="9360">
            <a:solidFill>
              <a:srgbClr val="000000"/>
            </a:solidFill>
            <a:miter/>
          </a:ln>
        </p:spPr>
      </p:sp>
      <p:sp>
        <p:nvSpPr>
          <p:cNvPr id="108" name="CustomShape 3"/>
          <p:cNvSpPr/>
          <p:nvPr/>
        </p:nvSpPr>
        <p:spPr>
          <a:xfrm>
            <a:off x="8208000" y="4104000"/>
            <a:ext cx="2233440" cy="2016000"/>
          </a:xfrm>
          <a:prstGeom prst="ellipse">
            <a:avLst/>
          </a:prstGeom>
          <a:solidFill>
            <a:srgbClr val="FFCC00"/>
          </a:solidFill>
          <a:ln w="9360">
            <a:solidFill>
              <a:srgbClr val="000000"/>
            </a:solidFill>
            <a:miter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75200" y="1214422"/>
            <a:ext cx="10828800" cy="5143536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 dirty="0"/>
          </a:p>
          <a:p>
            <a:pPr algn="ctr"/>
            <a:endParaRPr dirty="0"/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ЕСТЬ ЛИ ЗА КОРНЕМ СУФФИКС 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?</a:t>
            </a:r>
            <a:endParaRPr sz="4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dirty="0"/>
          </a:p>
          <a:p>
            <a:pPr algn="ctr"/>
            <a:r>
              <a:rPr lang="ru-RU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                                       НЕТ</a:t>
            </a:r>
            <a:endParaRPr sz="4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dirty="0"/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ПИШИ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ПИШИ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ru-RU" sz="2800" i="1" dirty="0">
                <a:solidFill>
                  <a:srgbClr val="CCFF33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ТЬ               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ru-RU" sz="2800" i="1" dirty="0">
                <a:solidFill>
                  <a:srgbClr val="CCFF33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РУ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ВЫТ</a:t>
            </a:r>
            <a:r>
              <a:rPr lang="ru-RU" sz="2800" i="1" dirty="0">
                <a:solidFill>
                  <a:srgbClr val="CCFF33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ТЬ           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ВЫТ</a:t>
            </a:r>
            <a:r>
              <a:rPr lang="ru-RU" sz="2800" i="1" dirty="0">
                <a:solidFill>
                  <a:srgbClr val="CCFF33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Р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2448000" y="261000"/>
            <a:ext cx="7344000" cy="8708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3600" b="1" i="1" dirty="0">
                <a:solidFill>
                  <a:srgbClr val="66CC00"/>
                </a:solidFill>
                <a:latin typeface="Times New Roman" pitchFamily="18" charset="0"/>
                <a:cs typeface="Times New Roman" pitchFamily="18" charset="0"/>
              </a:rPr>
              <a:t>КОРНИ С ЧЕРЕДОВАНИЕМ</a:t>
            </a:r>
            <a:endParaRPr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Line 3"/>
          <p:cNvSpPr/>
          <p:nvPr/>
        </p:nvSpPr>
        <p:spPr>
          <a:xfrm flipH="1">
            <a:off x="2666976" y="2714620"/>
            <a:ext cx="1368000" cy="64800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112" name="Line 4"/>
          <p:cNvSpPr/>
          <p:nvPr/>
        </p:nvSpPr>
        <p:spPr>
          <a:xfrm>
            <a:off x="7524760" y="2643182"/>
            <a:ext cx="1223438" cy="719438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113" name="Line 5"/>
          <p:cNvSpPr/>
          <p:nvPr/>
        </p:nvSpPr>
        <p:spPr>
          <a:xfrm>
            <a:off x="2238348" y="3857628"/>
            <a:ext cx="0" cy="57600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  <p:sp>
        <p:nvSpPr>
          <p:cNvPr id="114" name="Line 6"/>
          <p:cNvSpPr/>
          <p:nvPr/>
        </p:nvSpPr>
        <p:spPr>
          <a:xfrm>
            <a:off x="9382148" y="3857628"/>
            <a:ext cx="0" cy="576000"/>
          </a:xfrm>
          <a:prstGeom prst="line">
            <a:avLst/>
          </a:prstGeom>
          <a:ln>
            <a:solidFill>
              <a:srgbClr val="000000"/>
            </a:solidFill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1152000" y="161280"/>
            <a:ext cx="9720000" cy="66967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ts val="176"/>
              </a:lnSpc>
            </a:pPr>
            <a:endParaRPr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3836" y="858798"/>
            <a:ext cx="1121576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i="1" dirty="0" smtClean="0"/>
              <a:t>1. Выясним значение этих пословиц. </a:t>
            </a:r>
          </a:p>
          <a:p>
            <a:r>
              <a:rPr lang="ru-RU" sz="2400" i="1" dirty="0" smtClean="0"/>
              <a:t>2. Вставьте </a:t>
            </a:r>
            <a:r>
              <a:rPr lang="ru-RU" sz="2400" i="1" dirty="0"/>
              <a:t>пропущенные буквы </a:t>
            </a:r>
            <a:endParaRPr lang="ru-RU" sz="2400" i="1" dirty="0" smtClean="0"/>
          </a:p>
          <a:p>
            <a:r>
              <a:rPr lang="ru-RU" sz="2400" i="1" dirty="0" smtClean="0"/>
              <a:t>3. Объясните </a:t>
            </a:r>
            <a:r>
              <a:rPr lang="ru-RU" sz="2400" i="1" dirty="0"/>
              <a:t>постановку запятых в предложениях. </a:t>
            </a:r>
            <a:endParaRPr lang="ru-RU" sz="2400" dirty="0"/>
          </a:p>
          <a:p>
            <a:r>
              <a:rPr lang="ru-RU" sz="2400" i="1" dirty="0" smtClean="0"/>
              <a:t>4. Выполните </a:t>
            </a:r>
            <a:r>
              <a:rPr lang="ru-RU" sz="2400" i="1" dirty="0"/>
              <a:t>синтаксический разбор первого </a:t>
            </a:r>
            <a:r>
              <a:rPr lang="ru-RU" sz="2400" i="1" dirty="0" smtClean="0"/>
              <a:t>предложения.</a:t>
            </a:r>
          </a:p>
          <a:p>
            <a:r>
              <a:rPr lang="ru-RU" sz="2400" i="1" dirty="0" smtClean="0"/>
              <a:t>5. Выполните </a:t>
            </a:r>
            <a:r>
              <a:rPr lang="ru-RU" sz="2400" i="1" dirty="0"/>
              <a:t>фонетический разбор слова «жёстко</a:t>
            </a:r>
            <a:r>
              <a:rPr lang="ru-RU" sz="2400" i="1" dirty="0" smtClean="0"/>
              <a:t>».</a:t>
            </a:r>
          </a:p>
          <a:p>
            <a:endParaRPr lang="ru-RU" sz="2400" i="1" dirty="0"/>
          </a:p>
          <a:p>
            <a:endParaRPr lang="ru-RU" sz="2400" i="1" dirty="0" smtClean="0"/>
          </a:p>
          <a:p>
            <a:endParaRPr lang="ru-RU" sz="2400" dirty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рает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зима проедает.</a:t>
            </a:r>
            <a:endParaRPr lang="ru-RU" sz="4400" b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Мягко ст..лет, да жёстко спать.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259</Words>
  <Application>Microsoft Office PowerPoint</Application>
  <PresentationFormat>Произвольный</PresentationFormat>
  <Paragraphs>90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МБОУ СОШ №21</cp:lastModifiedBy>
  <cp:revision>4</cp:revision>
  <dcterms:modified xsi:type="dcterms:W3CDTF">2014-03-28T06:56:55Z</dcterms:modified>
</cp:coreProperties>
</file>